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Tahoma"/>
      <p:regular r:id="rId20"/>
      <p:bold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6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21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003785" y="695135"/>
            <a:ext cx="4848900" cy="342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003786" y="695135"/>
            <a:ext cx="48477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003786" y="695135"/>
            <a:ext cx="48477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003785" y="695135"/>
            <a:ext cx="4848900" cy="342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003785" y="695135"/>
            <a:ext cx="4848900" cy="342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003786" y="695135"/>
            <a:ext cx="48477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003786" y="695135"/>
            <a:ext cx="48477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003786" y="695135"/>
            <a:ext cx="48477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003786" y="695135"/>
            <a:ext cx="48477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85800" y="2111133"/>
            <a:ext cx="7772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707A"/>
              </a:buClr>
              <a:buFont typeface="Tahoma"/>
              <a:buNone/>
              <a:defRPr b="1" i="0" sz="4000" u="none" cap="none" strike="noStrike"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b="0" i="0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376235"/>
            <a:ext cx="82296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236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56791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>
                <a:solidFill>
                  <a:srgbClr val="66707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360"/>
              </a:spcBef>
              <a:buClr>
                <a:srgbClr val="66707A"/>
              </a:buClr>
              <a:buFont typeface="Arial"/>
              <a:buNone/>
              <a:defRPr sz="1800">
                <a:solidFill>
                  <a:srgbClr val="66707A"/>
                </a:solidFill>
              </a:defRPr>
            </a:lvl1pPr>
            <a:lvl2pPr lvl="1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5722750" y="5020125"/>
            <a:ext cx="3203024" cy="638175"/>
          </a:xfrm>
          <a:custGeom>
            <a:pathLst>
              <a:path extrusionOk="0" h="402" w="1692">
                <a:moveTo>
                  <a:pt x="0" y="0"/>
                </a:moveTo>
                <a:lnTo>
                  <a:pt x="7468" y="0"/>
                </a:lnTo>
                <a:lnTo>
                  <a:pt x="7468" y="1776"/>
                </a:lnTo>
                <a:lnTo>
                  <a:pt x="0" y="1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Visão Geral</a:t>
            </a:r>
          </a:p>
        </p:txBody>
      </p:sp>
      <p:sp>
        <p:nvSpPr>
          <p:cNvPr id="81" name="Shape 81"/>
          <p:cNvSpPr/>
          <p:nvPr/>
        </p:nvSpPr>
        <p:spPr>
          <a:xfrm>
            <a:off x="3944937" y="1268412"/>
            <a:ext cx="1252537" cy="333375"/>
          </a:xfrm>
          <a:custGeom>
            <a:pathLst>
              <a:path extrusionOk="0" h="333375" w="1252537">
                <a:moveTo>
                  <a:pt x="0" y="0"/>
                </a:moveTo>
                <a:lnTo>
                  <a:pt x="3480" y="0"/>
                </a:lnTo>
                <a:lnTo>
                  <a:pt x="3480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403350" y="1470652"/>
            <a:ext cx="6265863" cy="2497455"/>
          </a:xfrm>
          <a:custGeom>
            <a:pathLst>
              <a:path extrusionOk="0" h="1095375" w="6265863">
                <a:moveTo>
                  <a:pt x="0" y="0"/>
                </a:moveTo>
                <a:lnTo>
                  <a:pt x="17407" y="0"/>
                </a:lnTo>
                <a:lnTo>
                  <a:pt x="17407" y="3045"/>
                </a:lnTo>
                <a:lnTo>
                  <a:pt x="0" y="30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 Black"/>
              <a:buNone/>
            </a:pPr>
            <a:r>
              <a:rPr b="0" i="0" lang="pt-BR" sz="6600" u="none" cap="none" strike="noStrike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P</a:t>
            </a:r>
            <a:r>
              <a:rPr lang="pt-BR" sz="6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rodução Intelectual</a:t>
            </a:r>
          </a:p>
        </p:txBody>
      </p:sp>
      <p:sp>
        <p:nvSpPr>
          <p:cNvPr id="83" name="Shape 83"/>
          <p:cNvSpPr/>
          <p:nvPr/>
        </p:nvSpPr>
        <p:spPr>
          <a:xfrm>
            <a:off x="1449375" y="2284400"/>
            <a:ext cx="1251871" cy="333375"/>
          </a:xfrm>
          <a:custGeom>
            <a:pathLst>
              <a:path extrusionOk="0" h="333375" w="1069975">
                <a:moveTo>
                  <a:pt x="0" y="0"/>
                </a:moveTo>
                <a:lnTo>
                  <a:pt x="2972" y="0"/>
                </a:lnTo>
                <a:lnTo>
                  <a:pt x="2972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b="0" i="0" lang="pt-BR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</a:p>
        </p:txBody>
      </p:sp>
      <p:sp>
        <p:nvSpPr>
          <p:cNvPr id="84" name="Shape 84"/>
          <p:cNvSpPr/>
          <p:nvPr/>
        </p:nvSpPr>
        <p:spPr>
          <a:xfrm>
            <a:off x="6383337" y="4581525"/>
            <a:ext cx="2643187" cy="333375"/>
          </a:xfrm>
          <a:custGeom>
            <a:pathLst>
              <a:path extrusionOk="0" h="333375" w="2643187">
                <a:moveTo>
                  <a:pt x="0" y="0"/>
                </a:moveTo>
                <a:lnTo>
                  <a:pt x="7342" y="0"/>
                </a:lnTo>
                <a:lnTo>
                  <a:pt x="7342" y="928"/>
                </a:lnTo>
                <a:lnTo>
                  <a:pt x="0" y="9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04712" y="457750"/>
            <a:ext cx="4298940" cy="490536"/>
          </a:xfrm>
          <a:custGeom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pt-BR" sz="2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Integração Lattes - SIGAA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060575"/>
            <a:ext cx="8404200" cy="40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204700" y="1172625"/>
            <a:ext cx="8939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Portal do Docente &gt;&gt; Produção Intelectual &gt;&gt; Minhas Produções &gt;&gt; Autorizar Importação Automática do Currículo Lattes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376235"/>
            <a:ext cx="8229600" cy="58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Um sistema em fase de teste...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236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/>
              <a:t>Em junho 2016,  a Pró-Reitoria de Pesquisa, passou a utilizar a pontuação gerada a partir de um novo sistema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b="1" lang="pt-BR"/>
              <a:t>Intellectus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376235"/>
            <a:ext cx="8229600" cy="58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Intellectus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2236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pt-BR" sz="2000"/>
              <a:t>Em fase de teste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pt-BR" sz="2000"/>
              <a:t>Utilizado no edital de Pesquisa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pt-BR" sz="2000"/>
              <a:t>Espelhamento do curriculo lattes do docente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pt-BR" sz="2000"/>
              <a:t>Forma mais fácil de configurar a tabela de pontuação da Produção do Docente.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pt-BR" sz="2000"/>
              <a:t>Permite ao docente simular sua pontuação antes da geração do relatório e escolher a area Qualis que deseja concorrer nos artigos.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376235"/>
            <a:ext cx="8229600" cy="58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Diante</a:t>
            </a:r>
            <a:r>
              <a:rPr lang="pt-BR"/>
              <a:t> </a:t>
            </a:r>
            <a:r>
              <a:rPr lang="pt-BR" sz="2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disso...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2236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/>
              <a:t>Algumas operações precisaram ser ocultas do SIGAA: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pt-BR" sz="1800"/>
              <a:t>Importação automática e manual do Lattes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pt-BR" sz="1800"/>
              <a:t>Validação das produçoes após a importação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79387" y="399775"/>
            <a:ext cx="16875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2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Dúvidas?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2236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nto+de+interrogação"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2349500"/>
            <a:ext cx="5334000" cy="34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407987"/>
            <a:ext cx="9036050" cy="755650"/>
          </a:xfrm>
          <a:custGeom>
            <a:pathLst>
              <a:path extrusionOk="0" h="755650" w="9036050">
                <a:moveTo>
                  <a:pt x="0" y="0"/>
                </a:moveTo>
                <a:lnTo>
                  <a:pt x="25101" y="0"/>
                </a:lnTo>
                <a:lnTo>
                  <a:pt x="25101" y="2098"/>
                </a:lnTo>
                <a:lnTo>
                  <a:pt x="0" y="2098"/>
                </a:lnTo>
                <a:lnTo>
                  <a:pt x="0" y="0"/>
                </a:lnTo>
                <a:close/>
              </a:path>
            </a:pathLst>
          </a:custGeom>
          <a:solidFill>
            <a:srgbClr val="51A8B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81000" y="576262"/>
            <a:ext cx="5091113" cy="485775"/>
          </a:xfrm>
          <a:custGeom>
            <a:pathLst>
              <a:path extrusionOk="0" h="485775" w="5091113">
                <a:moveTo>
                  <a:pt x="0" y="0"/>
                </a:moveTo>
                <a:lnTo>
                  <a:pt x="14144" y="0"/>
                </a:lnTo>
                <a:lnTo>
                  <a:pt x="14144" y="1352"/>
                </a:lnTo>
                <a:lnTo>
                  <a:pt x="0" y="13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464725" y="1163637"/>
            <a:ext cx="8388300" cy="4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pt-BR" sz="2400">
                <a:solidFill>
                  <a:srgbClr val="606060"/>
                </a:solidFill>
              </a:rPr>
              <a:t>Responsável pelo cadastro e gerenciamento das atividades acadêmicas desenvolvidas pelos docentes, funcionando como uma espécie de currículo do docente.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i="1" lang="pt-BR" sz="1100">
                <a:solidFill>
                  <a:srgbClr val="606060"/>
                </a:solidFill>
              </a:rPr>
            </a:br>
            <a:r>
              <a:rPr i="1" lang="pt-BR" sz="2400">
                <a:solidFill>
                  <a:srgbClr val="606060"/>
                </a:solidFill>
              </a:rPr>
              <a:t>Permite realizar o cadastro de:</a:t>
            </a:r>
            <a:br>
              <a:rPr i="1" lang="pt-BR" sz="2400">
                <a:solidFill>
                  <a:srgbClr val="606060"/>
                </a:solidFill>
              </a:rPr>
            </a:br>
          </a:p>
          <a:p>
            <a:pPr indent="-342900" lvl="0" marL="457200" rtl="0">
              <a:spcBef>
                <a:spcPts val="0"/>
              </a:spcBef>
              <a:buClr>
                <a:srgbClr val="595959"/>
              </a:buClr>
              <a:buSzPct val="100000"/>
              <a:buChar char="●"/>
            </a:pPr>
            <a:r>
              <a:rPr lang="pt-BR" sz="1800">
                <a:solidFill>
                  <a:srgbClr val="595959"/>
                </a:solidFill>
              </a:rPr>
              <a:t>Publicações:</a:t>
            </a:r>
          </a:p>
          <a:p>
            <a:pPr indent="-342900" lvl="1" marL="914400" rtl="0">
              <a:spcBef>
                <a:spcPts val="0"/>
              </a:spcBef>
              <a:buClr>
                <a:srgbClr val="595959"/>
              </a:buClr>
              <a:buSzPct val="100000"/>
              <a:buChar char="○"/>
            </a:pPr>
            <a:r>
              <a:rPr lang="pt-BR" sz="1800">
                <a:solidFill>
                  <a:srgbClr val="595959"/>
                </a:solidFill>
              </a:rPr>
              <a:t>Artigo, Periódicos, Jornais e Similares;</a:t>
            </a:r>
          </a:p>
          <a:p>
            <a:pPr indent="-342900" lvl="1" marL="914400" rtl="0">
              <a:spcBef>
                <a:spcPts val="0"/>
              </a:spcBef>
              <a:buClr>
                <a:srgbClr val="595959"/>
              </a:buClr>
              <a:buSzPct val="100000"/>
              <a:buChar char="○"/>
            </a:pPr>
            <a:r>
              <a:rPr lang="pt-BR" sz="1800">
                <a:solidFill>
                  <a:srgbClr val="595959"/>
                </a:solidFill>
              </a:rPr>
              <a:t>Capítulo de Livros;</a:t>
            </a:r>
          </a:p>
          <a:p>
            <a:pPr indent="-342900" lvl="1" marL="914400" rtl="0">
              <a:spcBef>
                <a:spcPts val="0"/>
              </a:spcBef>
              <a:buClr>
                <a:srgbClr val="595959"/>
              </a:buClr>
              <a:buSzPct val="100000"/>
              <a:buChar char="○"/>
            </a:pPr>
            <a:r>
              <a:rPr lang="pt-BR" sz="1800">
                <a:solidFill>
                  <a:srgbClr val="595959"/>
                </a:solidFill>
              </a:rPr>
              <a:t>Livros;</a:t>
            </a:r>
          </a:p>
          <a:p>
            <a:pPr indent="-342900" lvl="1" marL="914400" rtl="0">
              <a:spcBef>
                <a:spcPts val="0"/>
              </a:spcBef>
              <a:buClr>
                <a:srgbClr val="595959"/>
              </a:buClr>
              <a:buSzPct val="100000"/>
              <a:buChar char="○"/>
            </a:pPr>
            <a:r>
              <a:rPr lang="pt-BR" sz="1800">
                <a:solidFill>
                  <a:srgbClr val="595959"/>
                </a:solidFill>
              </a:rPr>
              <a:t>Participação em Eventos;</a:t>
            </a:r>
          </a:p>
          <a:p>
            <a:pPr indent="-342900" lvl="1" marL="914400" rtl="0">
              <a:spcBef>
                <a:spcPts val="0"/>
              </a:spcBef>
              <a:buClr>
                <a:srgbClr val="595959"/>
              </a:buClr>
              <a:buSzPct val="100000"/>
              <a:buChar char="○"/>
            </a:pPr>
            <a:r>
              <a:rPr lang="pt-BR" sz="1800">
                <a:solidFill>
                  <a:srgbClr val="595959"/>
                </a:solidFill>
              </a:rPr>
              <a:t>Textos Didáticos e Discussão.</a:t>
            </a:r>
          </a:p>
          <a:p>
            <a:pPr indent="-342900" lvl="0" marL="457200" rtl="0">
              <a:spcBef>
                <a:spcPts val="0"/>
              </a:spcBef>
              <a:buClr>
                <a:srgbClr val="595959"/>
              </a:buClr>
              <a:buSzPct val="100000"/>
              <a:buChar char="●"/>
            </a:pPr>
            <a:r>
              <a:rPr lang="pt-BR" sz="1800">
                <a:solidFill>
                  <a:srgbClr val="595959"/>
                </a:solidFill>
              </a:rPr>
              <a:t>Bancas:</a:t>
            </a:r>
          </a:p>
          <a:p>
            <a:pPr indent="-342900" lvl="1" marL="914400" rtl="0">
              <a:spcBef>
                <a:spcPts val="0"/>
              </a:spcBef>
              <a:buClr>
                <a:srgbClr val="595959"/>
              </a:buClr>
              <a:buSzPct val="100000"/>
              <a:buChar char="○"/>
            </a:pPr>
            <a:r>
              <a:rPr lang="pt-BR" sz="1800">
                <a:solidFill>
                  <a:srgbClr val="595959"/>
                </a:solidFill>
              </a:rPr>
              <a:t>Trabalhos de conclusão;</a:t>
            </a:r>
          </a:p>
          <a:p>
            <a:pPr indent="-342900" lvl="1" marL="914400" rtl="0">
              <a:spcBef>
                <a:spcPts val="0"/>
              </a:spcBef>
              <a:buClr>
                <a:srgbClr val="595959"/>
              </a:buClr>
              <a:buSzPct val="100000"/>
              <a:buChar char="○"/>
            </a:pPr>
            <a:r>
              <a:rPr lang="pt-BR" sz="1800">
                <a:solidFill>
                  <a:srgbClr val="595959"/>
                </a:solidFill>
              </a:rPr>
              <a:t>Comissões Julgadoras.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pt-BR" sz="1800">
                <a:solidFill>
                  <a:srgbClr val="595959"/>
                </a:solidFill>
              </a:rPr>
              <a:t>Entre</a:t>
            </a:r>
            <a:r>
              <a:rPr b="1" lang="pt-BR" sz="1800">
                <a:solidFill>
                  <a:schemeClr val="dk1"/>
                </a:solidFill>
              </a:rPr>
              <a:t> </a:t>
            </a:r>
            <a:r>
              <a:rPr b="1" lang="pt-BR" sz="1800">
                <a:solidFill>
                  <a:srgbClr val="595959"/>
                </a:solidFill>
              </a:rPr>
              <a:t>outras</a:t>
            </a:r>
            <a:r>
              <a:rPr b="1" lang="pt-BR" sz="1800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93" name="Shape 93"/>
          <p:cNvSpPr/>
          <p:nvPr/>
        </p:nvSpPr>
        <p:spPr>
          <a:xfrm>
            <a:off x="246599" y="260400"/>
            <a:ext cx="6110694" cy="701352"/>
          </a:xfrm>
          <a:custGeom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lvl="0" rtl="0"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pt-BR" sz="2600">
                <a:solidFill>
                  <a:srgbClr val="666666"/>
                </a:solidFill>
              </a:rPr>
              <a:t>Produção Intelectual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407987"/>
            <a:ext cx="9036050" cy="755650"/>
          </a:xfrm>
          <a:custGeom>
            <a:pathLst>
              <a:path extrusionOk="0" h="755650" w="9036050">
                <a:moveTo>
                  <a:pt x="0" y="0"/>
                </a:moveTo>
                <a:lnTo>
                  <a:pt x="25101" y="0"/>
                </a:lnTo>
                <a:lnTo>
                  <a:pt x="25101" y="2098"/>
                </a:lnTo>
                <a:lnTo>
                  <a:pt x="0" y="2098"/>
                </a:lnTo>
                <a:lnTo>
                  <a:pt x="0" y="0"/>
                </a:lnTo>
                <a:close/>
              </a:path>
            </a:pathLst>
          </a:custGeom>
          <a:solidFill>
            <a:srgbClr val="51A8B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81000" y="576262"/>
            <a:ext cx="5091113" cy="485775"/>
          </a:xfrm>
          <a:custGeom>
            <a:pathLst>
              <a:path extrusionOk="0" h="485775" w="5091113">
                <a:moveTo>
                  <a:pt x="0" y="0"/>
                </a:moveTo>
                <a:lnTo>
                  <a:pt x="14144" y="0"/>
                </a:lnTo>
                <a:lnTo>
                  <a:pt x="14144" y="1352"/>
                </a:lnTo>
                <a:lnTo>
                  <a:pt x="0" y="13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464725" y="1163637"/>
            <a:ext cx="8388300" cy="4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45720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ct val="100000"/>
              <a:buFont typeface="Arial"/>
              <a:buChar char="●"/>
            </a:pPr>
            <a:r>
              <a:rPr b="1" lang="pt-BR" sz="1800">
                <a:solidFill>
                  <a:srgbClr val="606060"/>
                </a:solidFill>
              </a:rPr>
              <a:t>Administrador Prodocente</a:t>
            </a:r>
            <a:r>
              <a:rPr b="1" i="0" lang="pt-BR" sz="180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pt-BR" sz="180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atribuído pelo SIGAdmin, permitindo o acesso ao Módulo </a:t>
            </a:r>
            <a:r>
              <a:rPr b="0" i="0" lang="pt-BR" sz="1800" u="sng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Produção Intelectual</a:t>
            </a:r>
            <a:r>
              <a:rPr lang="pt-BR" sz="1800">
                <a:solidFill>
                  <a:srgbClr val="606060"/>
                </a:solidFill>
              </a:rPr>
              <a:t>, onde será possível realizar algumas configurações de suporte e criação do relatório de produção do docente.</a:t>
            </a:r>
          </a:p>
          <a:p>
            <a:pPr lvl="0" rtl="0" algn="just">
              <a:lnSpc>
                <a:spcPct val="93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06060"/>
              </a:solidFill>
            </a:endParaRPr>
          </a:p>
          <a:p>
            <a:pPr indent="-342900" lvl="0" marL="457200" rtl="0" algn="just">
              <a:lnSpc>
                <a:spcPct val="93000"/>
              </a:lnSpc>
              <a:spcBef>
                <a:spcPts val="0"/>
              </a:spcBef>
              <a:buClr>
                <a:srgbClr val="606060"/>
              </a:buClr>
              <a:buSzPct val="100000"/>
              <a:buChar char="●"/>
            </a:pPr>
            <a:r>
              <a:rPr b="1" lang="pt-BR" sz="1800">
                <a:solidFill>
                  <a:srgbClr val="606060"/>
                </a:solidFill>
              </a:rPr>
              <a:t>Gestor pesquisa: </a:t>
            </a:r>
            <a:r>
              <a:rPr lang="pt-BR" sz="1800">
                <a:solidFill>
                  <a:srgbClr val="606060"/>
                </a:solidFill>
              </a:rPr>
              <a:t>Atribuído via SIGAdmin,</a:t>
            </a:r>
            <a:r>
              <a:rPr b="1" lang="pt-BR" sz="1800">
                <a:solidFill>
                  <a:srgbClr val="606060"/>
                </a:solidFill>
              </a:rPr>
              <a:t> </a:t>
            </a:r>
            <a:r>
              <a:rPr lang="pt-BR" sz="1800">
                <a:solidFill>
                  <a:srgbClr val="606060"/>
                </a:solidFill>
              </a:rPr>
              <a:t>responsável pelo acesso ao Módulo Pesquisa e a aba Produção Intelectual dentro do módulo pesquisa.</a:t>
            </a:r>
          </a:p>
          <a:p>
            <a:pPr lvl="0" rtl="0" algn="just">
              <a:lnSpc>
                <a:spcPct val="93000"/>
              </a:lnSpc>
              <a:spcBef>
                <a:spcPts val="0"/>
              </a:spcBef>
              <a:buSzPct val="61111"/>
              <a:buNone/>
            </a:pPr>
            <a:r>
              <a:rPr lang="pt-BR" sz="1800">
                <a:solidFill>
                  <a:srgbClr val="606060"/>
                </a:solidFill>
              </a:rPr>
              <a:t> </a:t>
            </a:r>
          </a:p>
          <a:p>
            <a:pPr indent="-342900" lvl="0" marL="457200" rtl="0" algn="just">
              <a:lnSpc>
                <a:spcPct val="93000"/>
              </a:lnSpc>
              <a:spcBef>
                <a:spcPts val="0"/>
              </a:spcBef>
              <a:buClr>
                <a:srgbClr val="606060"/>
              </a:buClr>
              <a:buSzPct val="100000"/>
              <a:buChar char="●"/>
            </a:pPr>
            <a:r>
              <a:rPr b="1" lang="pt-BR" sz="1800">
                <a:solidFill>
                  <a:srgbClr val="606060"/>
                </a:solidFill>
              </a:rPr>
              <a:t>Docente</a:t>
            </a:r>
            <a:r>
              <a:rPr lang="pt-BR" sz="1800">
                <a:solidFill>
                  <a:srgbClr val="606060"/>
                </a:solidFill>
              </a:rPr>
              <a:t>: Tem acesso automaticamente a aba Produção Intelectual localizada no Portal do Docente.</a:t>
            </a:r>
          </a:p>
          <a:p>
            <a:pPr lv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80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246599" y="260400"/>
            <a:ext cx="6110694" cy="701352"/>
          </a:xfrm>
          <a:custGeom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lvl="0" rtl="0"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pt-BR" sz="2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Papéis que interagem com o Mód</a:t>
            </a:r>
            <a:r>
              <a:rPr b="1" lang="pt-BR" sz="2600">
                <a:solidFill>
                  <a:srgbClr val="666666"/>
                </a:solidFill>
              </a:rPr>
              <a:t>ulo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46262" y="405650"/>
            <a:ext cx="3463938" cy="490536"/>
          </a:xfrm>
          <a:custGeom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pt-BR" sz="2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Produção Intelectual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8850" y="1200912"/>
            <a:ext cx="90663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 </a:t>
            </a:r>
            <a:r>
              <a:rPr b="0" i="0" lang="pt-BR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Portal do Docente &gt;&gt; Aba Produção Intelectual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25" y="1695750"/>
            <a:ext cx="8180749" cy="45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4802100" y="2341025"/>
            <a:ext cx="1980900" cy="18759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46262" y="405650"/>
            <a:ext cx="3463938" cy="490536"/>
          </a:xfrm>
          <a:custGeom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pt-BR" sz="2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Produção Intelectual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9050" y="1320987"/>
            <a:ext cx="90663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 </a:t>
            </a:r>
            <a:r>
              <a:rPr b="0" i="0" lang="pt-BR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Portal do Docente &gt;&gt; Produção Intelectual &gt;&gt; Minhas Produções &gt;&gt; Cadastrar Novas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87082"/>
            <a:ext cx="9143999" cy="398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57075" y="331210"/>
            <a:ext cx="8229600" cy="58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Cadastro da Produção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236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/>
              <a:t>Pode ser realizada, através do caminho: </a:t>
            </a:r>
            <a:r>
              <a:rPr lang="pt-BR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Portal do Docente &gt;&gt; Produção Intelectual &gt;&gt; Minhas Produções &gt;&gt; Cadastrar Novas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/>
              <a:t> 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3637"/>
            <a:ext cx="9145500" cy="37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57075" y="331210"/>
            <a:ext cx="8229600" cy="58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Cadastro da Produção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2236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/>
              <a:t>Exemplo: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38" y="1735650"/>
            <a:ext cx="7930074" cy="46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35837" y="489000"/>
            <a:ext cx="5132376" cy="490536"/>
          </a:xfrm>
          <a:custGeom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pt-BR" sz="2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Importação do Currículo Lattes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0" y="1125501"/>
            <a:ext cx="91440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</a:rPr>
              <a:t>Realizada de forma manual pelo docente. Através do download de um arquivo xml com os dados da Produção.</a:t>
            </a:r>
          </a:p>
          <a:p>
            <a: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</a:rPr>
              <a:t>Em </a:t>
            </a:r>
            <a:r>
              <a:rPr b="0" i="0" lang="pt-BR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Portal do Docente &gt;&gt; Produção Intelectual &gt;&gt; Minhas Produções &gt;&gt; Importar currículo Lattes.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037" y="2569562"/>
            <a:ext cx="8505900" cy="32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04712" y="457750"/>
            <a:ext cx="4298940" cy="490536"/>
          </a:xfrm>
          <a:custGeom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pt-BR" sz="2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Integração Lattes - SIGAA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04700" y="1097600"/>
            <a:ext cx="8939400" cy="4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lv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595959"/>
                </a:solidFill>
              </a:rPr>
              <a:t>A integração Lattes - SIGAA foi criada em 2013 no SIGAA,  com o intuito de facilitar a extração da produção do docente cadastrada na Plataforma Lattes do CNPQ.</a:t>
            </a:r>
          </a:p>
          <a:p>
            <a:pPr lv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lv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595959"/>
                </a:solidFill>
              </a:rPr>
              <a:t>Onde, de forma automatica, através de um rotina de importação, com liberação de um ip de comunicação do SIGAA com o CNPQ, o sistema passou a importar grande parte da produção do docente. Sob autorização do mesmo.</a:t>
            </a:r>
          </a:p>
          <a:p>
            <a:pPr lv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